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68" r:id="rId5"/>
    <p:sldId id="265" r:id="rId6"/>
    <p:sldId id="266" r:id="rId7"/>
    <p:sldId id="269" r:id="rId8"/>
    <p:sldId id="267" r:id="rId9"/>
    <p:sldId id="261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/>
    <p:restoredTop sz="94664"/>
  </p:normalViewPr>
  <p:slideViewPr>
    <p:cSldViewPr snapToGrid="0" snapToObjects="1">
      <p:cViewPr varScale="1">
        <p:scale>
          <a:sx n="88" d="100"/>
          <a:sy n="88" d="100"/>
        </p:scale>
        <p:origin x="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5BE1E-89A9-0B44-BCE6-DB45927BDA9B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EF7E7-E7EE-D14B-B552-24EEF42A7C6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55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3D104-DCDE-654E-BECD-B3D20F099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D87C2-35F1-954C-9566-DF66F7A2E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EB6FF1-36F5-714A-8A3C-AF20E67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248E7B-5A17-4445-A53C-118BAC8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1C3527-5817-7B41-AA59-BBD39E0C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3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B8C69-741F-014A-8A98-E2A42440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EAEF1E7-70A9-D847-8958-7C27D1CB6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08A68-B14F-124D-82F8-ACB2EADB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8E1E5B5-0F0E-7F49-BE5A-6FAFD477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016CDF8-7DBD-7743-AC67-8B9ECB85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459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B28634-FE2D-764E-AB8A-B222A864C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9000FB0-246C-4849-8F14-699B25159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2A2F26-B04C-7541-806A-A6BD0A7A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FB458C-E406-9740-BF65-1C52962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0CAC9C-C041-C047-935F-6F76B060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19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32D86-FD8A-1740-B80C-1AADB505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70E1A5-A33D-F24F-87FD-D01DE888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DA1323-A513-4247-B0F4-4120EB7C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CA62AE-F9EC-034A-B24B-B8C6D0AB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6535D6-7E16-0E49-B249-CB220671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634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96C51-7090-E54B-ACDD-E990F56D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B4A4A73-0AC5-F148-B06D-E31AAF65B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6010212-4E61-0B43-BF8F-1E5145C1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04F5CE-D0C1-B143-BF08-96306B3D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6E1577-5F44-624D-B08A-4D5C5BA3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32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31218-A2B8-8949-9A29-62B36B0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33F566-BCA7-C442-8330-28E72C3C5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28C806-9899-844E-A5DD-35E00DC5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6138B1-3D7D-7D41-A081-FE1D75FA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60950DB-069B-5647-8168-4BA892E3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BCF919-17E6-2345-90A8-AE61BDB1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06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4EA8D-8D63-584C-8DF1-CFAA016C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3F72DE-54CB-9A44-8770-EADC7FF7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4002156-118F-5047-9E57-30D00B070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091F2B5-75DE-0842-A785-6BB79700B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5FA11BD-AED4-6646-A283-544D0A646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D56A417-FBAF-E04A-8084-C5F63C93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25FEA2C-61CC-1A40-9BB0-003FFBDA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32C5F88-2689-3146-89B4-9F98F20B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28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899A3-FC35-2F49-A2D1-EBD7AF65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AA76CF4-D500-5D4F-941F-28A349BB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69B4AF-49E9-664B-B050-112BB34A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52E37A-0F3B-4842-9A95-0980B3EC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366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4E2ACCB-CCF5-D44D-AA76-1D2545BA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345B29A-2B2B-6A46-AA2A-706BC18D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09C9C5-2807-8341-BD0E-0EC7A5BF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879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4D1ED-0A4D-3548-B7E0-C1C96351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2E4F7F-01D4-0F4D-8954-B0E99F6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12384B0-789C-7B41-813E-F4F0BA1FA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B3D1692-22CB-2A43-88FE-C95B58A2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6A14E3-9865-8643-9CB4-6B2D4692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F34982-19BF-0042-AB69-B5549918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0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FBA0C-9058-934A-A8AC-224FF750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A5F64CA-8828-E64D-A725-CD2633784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BC49657-7257-9947-86D2-6A688C76B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34C6BE-2B0C-5242-B71C-6AE8BB45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EDDD367-026B-4740-A1EC-4C86BC6C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C51E41B-3D77-9948-9B98-D19BE4B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30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CA163AE-731A-4D48-AC20-9FCAC646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87096B-AF4C-1C44-8202-1BC9FEA72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443F5B7-7491-C24C-ADE0-19847A8BC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DEA36-9896-A644-AD28-E54496C690BC}" type="datetimeFigureOut">
              <a:rPr lang="pt-PT" smtClean="0"/>
              <a:t>14/04/2024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82811C-D53B-DB4A-8541-FC2EAFEC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948A9E-64E2-DD48-ADEB-4853C44ED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72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ejer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usceli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Internet of Things</a:t>
            </a:r>
            <a:br>
              <a:rPr lang="pt-PT" dirty="0"/>
            </a:br>
            <a:r>
              <a:rPr lang="pt-PT" dirty="0"/>
              <a:t>Pet Feeder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B7C179-3C87-6744-843B-8F6BDDCA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3251"/>
          </a:xfrm>
        </p:spPr>
        <p:txBody>
          <a:bodyPr/>
          <a:lstStyle/>
          <a:p>
            <a:r>
              <a:rPr lang="pt-PT" dirty="0"/>
              <a:t>Masters degree in Computer Engineering</a:t>
            </a:r>
          </a:p>
          <a:p>
            <a:endParaRPr lang="pt-PT" dirty="0"/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43915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5B324-E089-D267-D89C-54A22A85F7CD}"/>
              </a:ext>
            </a:extLst>
          </p:cNvPr>
          <p:cNvSpPr txBox="1"/>
          <p:nvPr/>
        </p:nvSpPr>
        <p:spPr>
          <a:xfrm>
            <a:off x="2603862" y="1493962"/>
            <a:ext cx="60960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Related works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System Architecture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5828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112C-B824-9061-9C22-98B1DDF5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331" y="2805541"/>
            <a:ext cx="2095901" cy="2396082"/>
          </a:xfrm>
          <a:prstGeom prst="rect">
            <a:avLst/>
          </a:prstGeom>
        </p:spPr>
      </p:pic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EB4ABEE6-99F1-7DE9-612D-A85A5439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6" y="2876911"/>
            <a:ext cx="3004456" cy="22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lobe with a flag on it">
            <a:extLst>
              <a:ext uri="{FF2B5EF4-FFF2-40B4-BE49-F238E27FC236}">
                <a16:creationId xmlns:a16="http://schemas.microsoft.com/office/drawing/2014/main" id="{3E1A3704-DCC9-AA62-7EF3-5FA66851C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576" y="2824937"/>
            <a:ext cx="2580974" cy="2580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1A855-EE19-9D13-9C7B-4E0847A3B7B6}"/>
              </a:ext>
            </a:extLst>
          </p:cNvPr>
          <p:cNvSpPr txBox="1"/>
          <p:nvPr/>
        </p:nvSpPr>
        <p:spPr>
          <a:xfrm>
            <a:off x="1985553" y="1185480"/>
            <a:ext cx="957587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Globally, 1 in 3 pets is homeless (Mars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2016 cat population in Portugal was estimated at 991,000 (</a:t>
            </a:r>
            <a:r>
              <a:rPr lang="en-IE" dirty="0" err="1"/>
              <a:t>D’Avila</a:t>
            </a:r>
            <a:r>
              <a:rPr lang="en-IE" dirty="0"/>
              <a:t>)</a:t>
            </a:r>
          </a:p>
          <a:p>
            <a:endParaRPr lang="en-IE" sz="11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dirty="0"/>
              <a:t>This project seeks to establish secure feeding boxes for the area's stray cats, ensuring they have consistent access to nutritious food in a safe environment, therefore enhancing their well-being.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617DA-2EC3-73A5-0918-5FB820EA830F}"/>
              </a:ext>
            </a:extLst>
          </p:cNvPr>
          <p:cNvSpPr txBox="1"/>
          <p:nvPr/>
        </p:nvSpPr>
        <p:spPr>
          <a:xfrm>
            <a:off x="5133702" y="5175079"/>
            <a:ext cx="2664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Avenida do </a:t>
            </a:r>
            <a:r>
              <a:rPr lang="en-IE" sz="1200" dirty="0" err="1"/>
              <a:t>Biribau</a:t>
            </a:r>
            <a:r>
              <a:rPr lang="en-IE" sz="1200" dirty="0"/>
              <a:t>, Covilhã </a:t>
            </a:r>
          </a:p>
          <a:p>
            <a:pPr algn="ctr"/>
            <a:r>
              <a:rPr lang="en-IE" sz="1200" dirty="0"/>
              <a:t>Near UBI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DB569-78F3-591F-E939-BED36F1D32E4}"/>
              </a:ext>
            </a:extLst>
          </p:cNvPr>
          <p:cNvSpPr txBox="1"/>
          <p:nvPr/>
        </p:nvSpPr>
        <p:spPr>
          <a:xfrm>
            <a:off x="1297576" y="5172912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991,000 cat population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471AD-B2AF-4A93-DF6A-7230460E30C0}"/>
              </a:ext>
            </a:extLst>
          </p:cNvPr>
          <p:cNvSpPr txBox="1"/>
          <p:nvPr/>
        </p:nvSpPr>
        <p:spPr>
          <a:xfrm>
            <a:off x="8682445" y="5296638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Feeding Box Project</a:t>
            </a:r>
          </a:p>
        </p:txBody>
      </p:sp>
    </p:spTree>
    <p:extLst>
      <p:ext uri="{BB962C8B-B14F-4D97-AF65-F5344CB8AC3E}">
        <p14:creationId xmlns:p14="http://schemas.microsoft.com/office/powerpoint/2010/main" val="2604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6941A9-3E84-A938-E122-55E207249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46512"/>
              </p:ext>
            </p:extLst>
          </p:nvPr>
        </p:nvGraphicFramePr>
        <p:xfrm>
          <a:off x="1524000" y="1214696"/>
          <a:ext cx="9976029" cy="26174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54542">
                  <a:extLst>
                    <a:ext uri="{9D8B030D-6E8A-4147-A177-3AD203B41FA5}">
                      <a16:colId xmlns:a16="http://schemas.microsoft.com/office/drawing/2014/main" val="4000686142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2075340328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1719762865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3991601948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79446732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1939486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Component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1st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2nd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3rd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4th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5th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35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Function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Monitoring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 scheduling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Feeding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drinking management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Feeding, drinking and litter box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891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Microcontroller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10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Communication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 WiFi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ESP8266-01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155856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Sensors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TCS3200-color Sens.,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Camera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Infrared Sensor(PIR)</a:t>
                      </a:r>
                    </a:p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8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Interface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Telegram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Blynk App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52552"/>
                  </a:ext>
                </a:extLst>
              </a:tr>
            </a:tbl>
          </a:graphicData>
        </a:graphic>
      </p:graphicFrame>
      <p:pic>
        <p:nvPicPr>
          <p:cNvPr id="3" name="Picture 2" descr="A computer screen with a screen and wires&#10;&#10;Description automatically generated with medium confidence">
            <a:extLst>
              <a:ext uri="{FF2B5EF4-FFF2-40B4-BE49-F238E27FC236}">
                <a16:creationId xmlns:a16="http://schemas.microsoft.com/office/drawing/2014/main" id="{295FFFFA-0E59-A9B0-0E29-3214C236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76" y="3964230"/>
            <a:ext cx="1953258" cy="1915194"/>
          </a:xfrm>
          <a:prstGeom prst="rect">
            <a:avLst/>
          </a:prstGeom>
        </p:spPr>
      </p:pic>
      <p:pic>
        <p:nvPicPr>
          <p:cNvPr id="8" name="Picture 7" descr="A diagram of a circuit board&#10;&#10;Description automatically generated">
            <a:extLst>
              <a:ext uri="{FF2B5EF4-FFF2-40B4-BE49-F238E27FC236}">
                <a16:creationId xmlns:a16="http://schemas.microsoft.com/office/drawing/2014/main" id="{21AAB053-BD0D-DF14-B229-7E35225E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81" y="3964230"/>
            <a:ext cx="1953258" cy="1915194"/>
          </a:xfrm>
          <a:prstGeom prst="rect">
            <a:avLst/>
          </a:prstGeom>
        </p:spPr>
      </p:pic>
      <p:pic>
        <p:nvPicPr>
          <p:cNvPr id="10" name="Picture 9" descr="A collage of a box with a container and a container&#10;&#10;Description automatically generated">
            <a:extLst>
              <a:ext uri="{FF2B5EF4-FFF2-40B4-BE49-F238E27FC236}">
                <a16:creationId xmlns:a16="http://schemas.microsoft.com/office/drawing/2014/main" id="{66A2FB80-79FA-354D-3AA1-9FB678B17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15" y="3964230"/>
            <a:ext cx="1953258" cy="1915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8CE50-D90C-9803-959A-D162AE677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72" y="3964230"/>
            <a:ext cx="1953257" cy="191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8D167-5123-BCB7-CB96-B756A28574BB}"/>
              </a:ext>
            </a:extLst>
          </p:cNvPr>
          <p:cNvSpPr txBox="1"/>
          <p:nvPr/>
        </p:nvSpPr>
        <p:spPr>
          <a:xfrm>
            <a:off x="797104" y="5956459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First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C0E7B-3650-9640-7012-5CF475341906}"/>
              </a:ext>
            </a:extLst>
          </p:cNvPr>
          <p:cNvSpPr txBox="1"/>
          <p:nvPr/>
        </p:nvSpPr>
        <p:spPr>
          <a:xfrm>
            <a:off x="3175776" y="5952513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Second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C559D-86A9-7134-970E-0E4911C4E4BE}"/>
              </a:ext>
            </a:extLst>
          </p:cNvPr>
          <p:cNvSpPr txBox="1"/>
          <p:nvPr/>
        </p:nvSpPr>
        <p:spPr>
          <a:xfrm>
            <a:off x="5507182" y="5932716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Third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C0E46-994B-2A7E-AAB9-3DE53F60E1D1}"/>
              </a:ext>
            </a:extLst>
          </p:cNvPr>
          <p:cNvSpPr txBox="1"/>
          <p:nvPr/>
        </p:nvSpPr>
        <p:spPr>
          <a:xfrm>
            <a:off x="7735318" y="5932715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Fourth</a:t>
            </a:r>
          </a:p>
        </p:txBody>
      </p:sp>
      <p:pic>
        <p:nvPicPr>
          <p:cNvPr id="19" name="Picture 18" descr="A roll of toilet paper on top of a yellow container&#10;&#10;Description automatically generated">
            <a:extLst>
              <a:ext uri="{FF2B5EF4-FFF2-40B4-BE49-F238E27FC236}">
                <a16:creationId xmlns:a16="http://schemas.microsoft.com/office/drawing/2014/main" id="{AD151298-2482-EDC7-C020-8A83CB99E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431" y="3964230"/>
            <a:ext cx="1628655" cy="1859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95F0FA-B48B-728A-3CC4-48E53883C96F}"/>
              </a:ext>
            </a:extLst>
          </p:cNvPr>
          <p:cNvSpPr txBox="1"/>
          <p:nvPr/>
        </p:nvSpPr>
        <p:spPr>
          <a:xfrm>
            <a:off x="9617673" y="5877276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Fifth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1079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26745F-26AB-9F35-E601-EE95BAAFF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48920"/>
              </p:ext>
            </p:extLst>
          </p:nvPr>
        </p:nvGraphicFramePr>
        <p:xfrm>
          <a:off x="3028997" y="1385189"/>
          <a:ext cx="6593611" cy="22390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1370">
                  <a:extLst>
                    <a:ext uri="{9D8B030D-6E8A-4147-A177-3AD203B41FA5}">
                      <a16:colId xmlns:a16="http://schemas.microsoft.com/office/drawing/2014/main" val="2588403046"/>
                    </a:ext>
                  </a:extLst>
                </a:gridCol>
                <a:gridCol w="2786511">
                  <a:extLst>
                    <a:ext uri="{9D8B030D-6E8A-4147-A177-3AD203B41FA5}">
                      <a16:colId xmlns:a16="http://schemas.microsoft.com/office/drawing/2014/main" val="2559083717"/>
                    </a:ext>
                  </a:extLst>
                </a:gridCol>
                <a:gridCol w="2865730">
                  <a:extLst>
                    <a:ext uri="{9D8B030D-6E8A-4147-A177-3AD203B41FA5}">
                      <a16:colId xmlns:a16="http://schemas.microsoft.com/office/drawing/2014/main" val="87579395"/>
                    </a:ext>
                  </a:extLst>
                </a:gridCol>
              </a:tblGrid>
              <a:tr h="105487">
                <a:tc>
                  <a:txBody>
                    <a:bodyPr/>
                    <a:lstStyle/>
                    <a:p>
                      <a:pPr fontAlgn="b"/>
                      <a:endParaRPr lang="en-IE" sz="1400" b="1" dirty="0">
                        <a:effectLst/>
                      </a:endParaRPr>
                    </a:p>
                  </a:txBody>
                  <a:tcPr marL="26372" marR="26372" marT="13186" marB="1318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Cities</a:t>
                      </a:r>
                    </a:p>
                  </a:txBody>
                  <a:tcPr marL="26372" marR="26372" marT="13186" marB="13186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Homes</a:t>
                      </a:r>
                    </a:p>
                  </a:txBody>
                  <a:tcPr marL="26372" marR="26372" marT="13186" marB="13186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7490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Focus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Enhance urban life on a large scale; address infrastructure, energy, transportation, healthcare, and services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Focus on individual residences; enhance convenience, security, and energy efficiency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7275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Challenges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Manage and protect vast amounts of data, integrate diverse systems, ensure security and scale solutions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Ensure user privacy, integrate devices user-friendly, and maintain reliable connectivity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0875"/>
                  </a:ext>
                </a:extLst>
              </a:tr>
              <a:tr h="342833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Impact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Affect entire communities and urban systems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Just individual living spaces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46462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DF8DC-4E97-6BCF-608A-81BC76522510}"/>
              </a:ext>
            </a:extLst>
          </p:cNvPr>
          <p:cNvGrpSpPr/>
          <p:nvPr/>
        </p:nvGrpSpPr>
        <p:grpSpPr>
          <a:xfrm>
            <a:off x="6527998" y="3857015"/>
            <a:ext cx="3560312" cy="2018570"/>
            <a:chOff x="6527998" y="3857015"/>
            <a:chExt cx="3560312" cy="201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376A3F-3334-D984-4D79-AB505FD5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998" y="3857015"/>
              <a:ext cx="3560312" cy="2018570"/>
            </a:xfrm>
            <a:prstGeom prst="rect">
              <a:avLst/>
            </a:prstGeom>
          </p:spPr>
        </p:pic>
        <p:pic>
          <p:nvPicPr>
            <p:cNvPr id="15" name="Picture 14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42B62EC0-E840-E845-63AD-D219C640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12979" y="5184304"/>
              <a:ext cx="451077" cy="331090"/>
            </a:xfrm>
            <a:prstGeom prst="rect">
              <a:avLst/>
            </a:prstGeom>
            <a:solidFill>
              <a:srgbClr val="E9E9EE"/>
            </a:solidFill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DA854-1289-0FF8-1566-DA821892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5688" y="3857015"/>
            <a:ext cx="3560312" cy="2018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9B16F9-87BD-20AE-8880-CAF42CEFCA33}"/>
              </a:ext>
            </a:extLst>
          </p:cNvPr>
          <p:cNvSpPr txBox="1"/>
          <p:nvPr/>
        </p:nvSpPr>
        <p:spPr>
          <a:xfrm>
            <a:off x="2923085" y="59835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Cities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8EC5B-17AB-8FED-818A-4C4B0EE60DF5}"/>
              </a:ext>
            </a:extLst>
          </p:cNvPr>
          <p:cNvSpPr txBox="1"/>
          <p:nvPr/>
        </p:nvSpPr>
        <p:spPr>
          <a:xfrm>
            <a:off x="6975742" y="59974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Homes</a:t>
            </a:r>
          </a:p>
        </p:txBody>
      </p:sp>
    </p:spTree>
    <p:extLst>
      <p:ext uri="{BB962C8B-B14F-4D97-AF65-F5344CB8AC3E}">
        <p14:creationId xmlns:p14="http://schemas.microsoft.com/office/powerpoint/2010/main" val="302173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A4E6B-8058-AD77-A494-06C3C8A2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3542001"/>
            <a:ext cx="2710541" cy="27000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02D1CDC-B9E2-038B-8B6D-02F9049F421A}"/>
              </a:ext>
            </a:extLst>
          </p:cNvPr>
          <p:cNvGrpSpPr/>
          <p:nvPr/>
        </p:nvGrpSpPr>
        <p:grpSpPr>
          <a:xfrm>
            <a:off x="9675223" y="3744686"/>
            <a:ext cx="2045491" cy="2366343"/>
            <a:chOff x="9990772" y="3343955"/>
            <a:chExt cx="1791925" cy="2009428"/>
          </a:xfrm>
        </p:grpSpPr>
        <p:pic>
          <p:nvPicPr>
            <p:cNvPr id="9" name="Picture 8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6B50FABC-B1AA-5C40-2A7F-B9CADA507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226"/>
            <a:stretch/>
          </p:blipFill>
          <p:spPr>
            <a:xfrm>
              <a:off x="9990772" y="3343955"/>
              <a:ext cx="1791925" cy="866775"/>
            </a:xfrm>
            <a:prstGeom prst="rect">
              <a:avLst/>
            </a:prstGeom>
          </p:spPr>
        </p:pic>
        <p:pic>
          <p:nvPicPr>
            <p:cNvPr id="11" name="Picture 10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E635FDA6-96B3-0114-8598-5A12D553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r="-1"/>
            <a:stretch/>
          </p:blipFill>
          <p:spPr>
            <a:xfrm>
              <a:off x="9990772" y="4486608"/>
              <a:ext cx="1729942" cy="866775"/>
            </a:xfrm>
            <a:prstGeom prst="rect">
              <a:avLst/>
            </a:prstGeom>
          </p:spPr>
        </p:pic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DDF3556-29E2-F7BB-844A-1C5A12DDB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5" t="8970" r="1713" b="11621"/>
          <a:stretch/>
        </p:blipFill>
        <p:spPr>
          <a:xfrm>
            <a:off x="4937760" y="3542001"/>
            <a:ext cx="3579224" cy="2569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CEAE3D-A173-40D4-F0CB-2314BF56C4BA}"/>
              </a:ext>
            </a:extLst>
          </p:cNvPr>
          <p:cNvSpPr txBox="1"/>
          <p:nvPr/>
        </p:nvSpPr>
        <p:spPr>
          <a:xfrm>
            <a:off x="1436914" y="6239490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Box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32AED-649C-CE7D-4E51-1D54BC8A51A6}"/>
              </a:ext>
            </a:extLst>
          </p:cNvPr>
          <p:cNvSpPr txBox="1"/>
          <p:nvPr/>
        </p:nvSpPr>
        <p:spPr>
          <a:xfrm>
            <a:off x="5510353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Architecture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7D5C1-5508-9281-97D0-C3066F8E6AA9}"/>
              </a:ext>
            </a:extLst>
          </p:cNvPr>
          <p:cNvSpPr txBox="1"/>
          <p:nvPr/>
        </p:nvSpPr>
        <p:spPr>
          <a:xfrm>
            <a:off x="9232682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Database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ECA0E-D3B8-04B4-F648-9D82BC69EEE5}"/>
              </a:ext>
            </a:extLst>
          </p:cNvPr>
          <p:cNvSpPr txBox="1"/>
          <p:nvPr/>
        </p:nvSpPr>
        <p:spPr>
          <a:xfrm>
            <a:off x="1436913" y="1431337"/>
            <a:ext cx="26648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Itens:</a:t>
            </a:r>
          </a:p>
          <a:p>
            <a:r>
              <a:rPr lang="pt-BR" sz="1400" dirty="0"/>
              <a:t>– Solar </a:t>
            </a:r>
            <a:r>
              <a:rPr lang="pt-BR" sz="1400" dirty="0" err="1"/>
              <a:t>Cells</a:t>
            </a:r>
            <a:endParaRPr lang="pt-BR" sz="1400" dirty="0"/>
          </a:p>
          <a:p>
            <a:r>
              <a:rPr lang="pt-BR" sz="1400" dirty="0"/>
              <a:t>– </a:t>
            </a:r>
            <a:r>
              <a:rPr lang="pt-BR" sz="1400" dirty="0" err="1"/>
              <a:t>NodeMcu</a:t>
            </a:r>
            <a:r>
              <a:rPr lang="pt-BR" sz="1400" dirty="0"/>
              <a:t> Sim Card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Rechargeable</a:t>
            </a:r>
            <a:r>
              <a:rPr lang="pt-BR" sz="1400" dirty="0"/>
              <a:t> Battery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Temperature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Humidity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Mini servo motor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Ultrasonic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Camera</a:t>
            </a:r>
            <a:endParaRPr lang="en-I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8F4A9-AD8B-9934-1E4B-9AB7162CCC9D}"/>
              </a:ext>
            </a:extLst>
          </p:cNvPr>
          <p:cNvSpPr txBox="1"/>
          <p:nvPr/>
        </p:nvSpPr>
        <p:spPr>
          <a:xfrm>
            <a:off x="4937760" y="1493962"/>
            <a:ext cx="26648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Server:</a:t>
            </a:r>
          </a:p>
          <a:p>
            <a:r>
              <a:rPr lang="pt-BR" sz="1400" dirty="0"/>
              <a:t>Net Core 8.0, </a:t>
            </a:r>
            <a:r>
              <a:rPr lang="pt-BR" sz="1400" dirty="0" err="1"/>
              <a:t>Json</a:t>
            </a:r>
            <a:r>
              <a:rPr lang="pt-BR" sz="1400" dirty="0"/>
              <a:t>, SQL Azure, Azure App Service, Python</a:t>
            </a:r>
          </a:p>
          <a:p>
            <a:endParaRPr lang="pt-BR" sz="1400" dirty="0"/>
          </a:p>
          <a:p>
            <a:r>
              <a:rPr lang="pt-BR" sz="1600" b="1" dirty="0"/>
              <a:t>App:</a:t>
            </a:r>
          </a:p>
          <a:p>
            <a:r>
              <a:rPr lang="en-IE" sz="1400" dirty="0"/>
              <a:t>React Native</a:t>
            </a:r>
          </a:p>
          <a:p>
            <a:r>
              <a:rPr lang="en-IE" sz="1400" dirty="0"/>
              <a:t>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A9879-426E-66B1-C62C-C4BD4159A7E1}"/>
              </a:ext>
            </a:extLst>
          </p:cNvPr>
          <p:cNvSpPr txBox="1"/>
          <p:nvPr/>
        </p:nvSpPr>
        <p:spPr>
          <a:xfrm>
            <a:off x="9675224" y="1819250"/>
            <a:ext cx="22222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/>
              <a:t>Database</a:t>
            </a:r>
            <a:r>
              <a:rPr lang="pt-BR" sz="1600" b="1" dirty="0"/>
              <a:t>:</a:t>
            </a:r>
          </a:p>
          <a:p>
            <a:r>
              <a:rPr lang="en-IE" sz="1400" dirty="0"/>
              <a:t>SQL Azure</a:t>
            </a:r>
          </a:p>
          <a:p>
            <a:r>
              <a:rPr lang="en-IE" sz="1400" dirty="0"/>
              <a:t>Postgres</a:t>
            </a:r>
          </a:p>
        </p:txBody>
      </p:sp>
    </p:spTree>
    <p:extLst>
      <p:ext uri="{BB962C8B-B14F-4D97-AF65-F5344CB8AC3E}">
        <p14:creationId xmlns:p14="http://schemas.microsoft.com/office/powerpoint/2010/main" val="157984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10" name="Picture 9" descr="A diagram of a server&#10;&#10;Description automatically generated">
            <a:extLst>
              <a:ext uri="{FF2B5EF4-FFF2-40B4-BE49-F238E27FC236}">
                <a16:creationId xmlns:a16="http://schemas.microsoft.com/office/drawing/2014/main" id="{5E7DCB4D-E2AA-CF59-1B51-B2653D10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05" y="1152451"/>
            <a:ext cx="6766572" cy="50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Interoperability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92E3519-1485-B324-4E62-147DB1EEA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10" y="2294116"/>
            <a:ext cx="3307749" cy="1899371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8D5EA14F-E1ED-804D-74F5-CAB0EF52888D}"/>
              </a:ext>
            </a:extLst>
          </p:cNvPr>
          <p:cNvSpPr txBox="1"/>
          <p:nvPr/>
        </p:nvSpPr>
        <p:spPr>
          <a:xfrm>
            <a:off x="816429" y="2688134"/>
            <a:ext cx="4136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adoption of open standards is one way to ensure this interoperability, along with the use of application programming interfaces (APIs).</a:t>
            </a:r>
            <a:endParaRPr lang="en-IE" dirty="0"/>
          </a:p>
        </p:txBody>
      </p:sp>
      <p:pic>
        <p:nvPicPr>
          <p:cNvPr id="7" name="Imagem 9">
            <a:extLst>
              <a:ext uri="{FF2B5EF4-FFF2-40B4-BE49-F238E27FC236}">
                <a16:creationId xmlns:a16="http://schemas.microsoft.com/office/drawing/2014/main" id="{032639A1-8DF8-E708-DF49-817F6E66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37" r="14337"/>
          <a:stretch/>
        </p:blipFill>
        <p:spPr>
          <a:xfrm>
            <a:off x="8858548" y="1981200"/>
            <a:ext cx="3333452" cy="26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02466"/>
            <a:ext cx="9144000" cy="1364137"/>
          </a:xfrm>
        </p:spPr>
        <p:txBody>
          <a:bodyPr>
            <a:normAutofit/>
          </a:bodyPr>
          <a:lstStyle/>
          <a:p>
            <a:r>
              <a:rPr lang="pt-PT" dirty="0"/>
              <a:t>Thanks a million</a:t>
            </a:r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FEC2-B7CD-727A-37DE-38FE8CB2CFA9}"/>
              </a:ext>
            </a:extLst>
          </p:cNvPr>
          <p:cNvSpPr txBox="1"/>
          <p:nvPr/>
        </p:nvSpPr>
        <p:spPr>
          <a:xfrm>
            <a:off x="6192547" y="3244334"/>
            <a:ext cx="322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https://github.com/renejerez</a:t>
            </a:r>
            <a:r>
              <a:rPr lang="en-IE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D432A-A249-5025-FEFA-740609A11E24}"/>
              </a:ext>
            </a:extLst>
          </p:cNvPr>
          <p:cNvSpPr txBox="1"/>
          <p:nvPr/>
        </p:nvSpPr>
        <p:spPr>
          <a:xfrm>
            <a:off x="3020372" y="3244334"/>
            <a:ext cx="286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https://github.com/juscelior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645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12512</TotalTime>
  <Words>431</Words>
  <Application>Microsoft Office PowerPoint</Application>
  <PresentationFormat>Widescreen</PresentationFormat>
  <Paragraphs>102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Söhne</vt:lpstr>
      <vt:lpstr>Wingdings</vt:lpstr>
      <vt:lpstr>Tema do Office</vt:lpstr>
      <vt:lpstr>Internet of Things Pet Feeder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 million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Prototipagem em Jogos Digitais</dc:title>
  <dc:creator>Bruno M. Silva</dc:creator>
  <cp:lastModifiedBy>Rene Jerez</cp:lastModifiedBy>
  <cp:revision>50</cp:revision>
  <dcterms:created xsi:type="dcterms:W3CDTF">2019-02-15T16:50:53Z</dcterms:created>
  <dcterms:modified xsi:type="dcterms:W3CDTF">2024-04-15T07:21:56Z</dcterms:modified>
</cp:coreProperties>
</file>